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9"/>
  </p:notesMasterIdLst>
  <p:handoutMasterIdLst>
    <p:handoutMasterId r:id="rId20"/>
  </p:handoutMasterIdLst>
  <p:sldIdLst>
    <p:sldId id="258" r:id="rId2"/>
    <p:sldId id="268" r:id="rId3"/>
    <p:sldId id="259" r:id="rId4"/>
    <p:sldId id="260" r:id="rId5"/>
    <p:sldId id="273" r:id="rId6"/>
    <p:sldId id="261" r:id="rId7"/>
    <p:sldId id="269" r:id="rId8"/>
    <p:sldId id="262" r:id="rId9"/>
    <p:sldId id="263" r:id="rId10"/>
    <p:sldId id="264" r:id="rId11"/>
    <p:sldId id="265" r:id="rId12"/>
    <p:sldId id="266" r:id="rId13"/>
    <p:sldId id="267" r:id="rId14"/>
    <p:sldId id="270" r:id="rId15"/>
    <p:sldId id="271" r:id="rId16"/>
    <p:sldId id="272" r:id="rId17"/>
    <p:sldId id="275"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6182" autoAdjust="0"/>
  </p:normalViewPr>
  <p:slideViewPr>
    <p:cSldViewPr showGuides="1">
      <p:cViewPr varScale="1">
        <p:scale>
          <a:sx n="90" d="100"/>
          <a:sy n="90" d="100"/>
        </p:scale>
        <p:origin x="126" y="7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5/6/2024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5/6/2024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5/6/2024</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5/6/2024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5/6/2024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5/6/2024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5/6/2024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5/6/2024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5/6/2024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5/6/2024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5/6/2024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5/6/2024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5/6/2024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5/6/2024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TkT6HoJM7zU?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GJo4-nfYLt0?feature=oembed" TargetMode="External"/><Relationship Id="rId1" Type="http://schemas.openxmlformats.org/officeDocument/2006/relationships/video" Target="https://www.youtube.com/embed/AciMxUN0mJo?feature=oembed"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DCgOlMev81g?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GAGun7GQflI?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MSGhqmPJM_o?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GfzCiFI45tI?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oynPBSyhxuc?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IdVlPaRzEI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Shawnee Community College</a:t>
            </a:r>
          </a:p>
        </p:txBody>
      </p:sp>
      <p:sp>
        <p:nvSpPr>
          <p:cNvPr id="3" name="Subtitle 2"/>
          <p:cNvSpPr>
            <a:spLocks noGrp="1"/>
          </p:cNvSpPr>
          <p:nvPr>
            <p:ph type="subTitle" idx="1"/>
          </p:nvPr>
        </p:nvSpPr>
        <p:spPr/>
        <p:txBody>
          <a:bodyPr/>
          <a:lstStyle/>
          <a:p>
            <a:r>
              <a:rPr lang="en-US" dirty="0"/>
              <a:t>Occupational Therapy Assistant Program</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Intervention</a:t>
            </a:r>
          </a:p>
        </p:txBody>
      </p:sp>
      <p:pic>
        <p:nvPicPr>
          <p:cNvPr id="4" name="Online Media 3" title="The Harris Center - Early Childhood Intervention">
            <a:hlinkClick r:id="" action="ppaction://media"/>
            <a:extLst>
              <a:ext uri="{FF2B5EF4-FFF2-40B4-BE49-F238E27FC236}">
                <a16:creationId xmlns:a16="http://schemas.microsoft.com/office/drawing/2014/main" id="{CDAAB65A-FEE7-CC13-ED7E-429BE269B472}"/>
              </a:ext>
            </a:extLst>
          </p:cNvPr>
          <p:cNvPicPr>
            <a:picLocks noGrp="1" noRot="1" noChangeAspect="1"/>
          </p:cNvPicPr>
          <p:nvPr>
            <p:ph idx="1"/>
            <a:videoFile r:link="rId1"/>
          </p:nvPr>
        </p:nvPicPr>
        <p:blipFill>
          <a:blip r:embed="rId3"/>
          <a:stretch>
            <a:fillRect/>
          </a:stretch>
        </p:blipFill>
        <p:spPr>
          <a:xfrm>
            <a:off x="2239963" y="1701800"/>
            <a:ext cx="7912100" cy="4470400"/>
          </a:xfrm>
          <a:prstGeom prst="rect">
            <a:avLst/>
          </a:prstGeom>
        </p:spPr>
      </p:pic>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a:t>
            </a:r>
          </a:p>
        </p:txBody>
      </p:sp>
      <p:pic>
        <p:nvPicPr>
          <p:cNvPr id="4" name="Online Media 3" title="DAY IN THE LIFE OF AN OCCUPATIONAL THERAPIST | INPATIENT REHAB">
            <a:hlinkClick r:id="" action="ppaction://media"/>
            <a:extLst>
              <a:ext uri="{FF2B5EF4-FFF2-40B4-BE49-F238E27FC236}">
                <a16:creationId xmlns:a16="http://schemas.microsoft.com/office/drawing/2014/main" id="{9D83E1DA-4ECE-A867-EC37-3772039B5EDD}"/>
              </a:ext>
            </a:extLst>
          </p:cNvPr>
          <p:cNvPicPr>
            <a:picLocks noGrp="1" noRot="1" noChangeAspect="1"/>
          </p:cNvPicPr>
          <p:nvPr>
            <p:ph idx="1"/>
            <a:videoFile r:link="rId1"/>
          </p:nvPr>
        </p:nvPicPr>
        <p:blipFill>
          <a:blip r:embed="rId4"/>
          <a:stretch>
            <a:fillRect/>
          </a:stretch>
        </p:blipFill>
        <p:spPr>
          <a:xfrm>
            <a:off x="379412" y="2819400"/>
            <a:ext cx="5889120" cy="3327400"/>
          </a:xfrm>
          <a:prstGeom prst="rect">
            <a:avLst/>
          </a:prstGeom>
        </p:spPr>
      </p:pic>
      <p:pic>
        <p:nvPicPr>
          <p:cNvPr id="5" name="Online Media 4" title="A day in the life of an occupational therapist">
            <a:hlinkClick r:id="" action="ppaction://media"/>
            <a:extLst>
              <a:ext uri="{FF2B5EF4-FFF2-40B4-BE49-F238E27FC236}">
                <a16:creationId xmlns:a16="http://schemas.microsoft.com/office/drawing/2014/main" id="{D282AB93-7FF3-E0EA-DC66-E86B7F2C1A30}"/>
              </a:ext>
            </a:extLst>
          </p:cNvPr>
          <p:cNvPicPr>
            <a:picLocks noRot="1" noChangeAspect="1"/>
          </p:cNvPicPr>
          <p:nvPr>
            <a:videoFile r:link="rId2"/>
          </p:nvPr>
        </p:nvPicPr>
        <p:blipFill>
          <a:blip r:embed="rId5"/>
          <a:stretch>
            <a:fillRect/>
          </a:stretch>
        </p:blipFill>
        <p:spPr>
          <a:xfrm>
            <a:off x="6324833" y="102781"/>
            <a:ext cx="5490080" cy="3101895"/>
          </a:xfrm>
          <a:prstGeom prst="rect">
            <a:avLst/>
          </a:prstGeom>
        </p:spPr>
      </p:pic>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Outpatient</a:t>
            </a:r>
          </a:p>
        </p:txBody>
      </p:sp>
      <p:pic>
        <p:nvPicPr>
          <p:cNvPr id="4" name="Online Media 3" title="Outpatient Physical and Occupational Therapy Careers">
            <a:hlinkClick r:id="" action="ppaction://media"/>
            <a:extLst>
              <a:ext uri="{FF2B5EF4-FFF2-40B4-BE49-F238E27FC236}">
                <a16:creationId xmlns:a16="http://schemas.microsoft.com/office/drawing/2014/main" id="{08C0D957-6168-4738-FED7-83B557252C91}"/>
              </a:ext>
            </a:extLst>
          </p:cNvPr>
          <p:cNvPicPr>
            <a:picLocks noGrp="1" noRot="1" noChangeAspect="1"/>
          </p:cNvPicPr>
          <p:nvPr>
            <p:ph idx="1"/>
            <a:videoFile r:link="rId1"/>
          </p:nvPr>
        </p:nvPicPr>
        <p:blipFill>
          <a:blip r:embed="rId3"/>
          <a:stretch>
            <a:fillRect/>
          </a:stretch>
        </p:blipFill>
        <p:spPr>
          <a:xfrm>
            <a:off x="2239963" y="1701800"/>
            <a:ext cx="7912100" cy="4470400"/>
          </a:xfrm>
          <a:prstGeom prst="rect">
            <a:avLst/>
          </a:prstGeom>
        </p:spPr>
      </p:pic>
    </p:spTree>
    <p:extLst>
      <p:ext uri="{BB962C8B-B14F-4D97-AF65-F5344CB8AC3E}">
        <p14:creationId xmlns:p14="http://schemas.microsoft.com/office/powerpoint/2010/main" val="35968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Rehabilitation</a:t>
            </a:r>
          </a:p>
        </p:txBody>
      </p:sp>
      <p:pic>
        <p:nvPicPr>
          <p:cNvPr id="4" name="Online Media 3" title="Work Rehabilitation provided by Athletico Physical Therapy">
            <a:hlinkClick r:id="" action="ppaction://media"/>
            <a:extLst>
              <a:ext uri="{FF2B5EF4-FFF2-40B4-BE49-F238E27FC236}">
                <a16:creationId xmlns:a16="http://schemas.microsoft.com/office/drawing/2014/main" id="{2306BEAF-646A-142D-C7D4-CB2B66356D38}"/>
              </a:ext>
            </a:extLst>
          </p:cNvPr>
          <p:cNvPicPr>
            <a:picLocks noGrp="1" noRot="1" noChangeAspect="1"/>
          </p:cNvPicPr>
          <p:nvPr>
            <p:ph idx="1"/>
            <a:videoFile r:link="rId1"/>
          </p:nvPr>
        </p:nvPicPr>
        <p:blipFill>
          <a:blip r:embed="rId3"/>
          <a:stretch>
            <a:fillRect/>
          </a:stretch>
        </p:blipFill>
        <p:spPr>
          <a:xfrm>
            <a:off x="2239963" y="1701800"/>
            <a:ext cx="7912100" cy="4470400"/>
          </a:xfrm>
          <a:prstGeom prst="rect">
            <a:avLst/>
          </a:prstGeom>
        </p:spPr>
      </p:pic>
    </p:spTree>
    <p:extLst>
      <p:ext uri="{BB962C8B-B14F-4D97-AF65-F5344CB8AC3E}">
        <p14:creationId xmlns:p14="http://schemas.microsoft.com/office/powerpoint/2010/main" val="14840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44EA-031E-21B0-CDEA-204E9C7A52C1}"/>
              </a:ext>
            </a:extLst>
          </p:cNvPr>
          <p:cNvSpPr>
            <a:spLocks noGrp="1"/>
          </p:cNvSpPr>
          <p:nvPr>
            <p:ph type="title"/>
          </p:nvPr>
        </p:nvSpPr>
        <p:spPr/>
        <p:txBody>
          <a:bodyPr/>
          <a:lstStyle/>
          <a:p>
            <a:r>
              <a:rPr lang="en-US" dirty="0"/>
              <a:t>Mental Health</a:t>
            </a:r>
          </a:p>
        </p:txBody>
      </p:sp>
      <p:pic>
        <p:nvPicPr>
          <p:cNvPr id="4" name="Online Media 3" title="Careers | Occupational Therapy, Mental Health">
            <a:hlinkClick r:id="" action="ppaction://media"/>
            <a:extLst>
              <a:ext uri="{FF2B5EF4-FFF2-40B4-BE49-F238E27FC236}">
                <a16:creationId xmlns:a16="http://schemas.microsoft.com/office/drawing/2014/main" id="{EA44DA17-033B-1827-9512-3A3A5B086790}"/>
              </a:ext>
            </a:extLst>
          </p:cNvPr>
          <p:cNvPicPr>
            <a:picLocks noGrp="1" noRot="1" noChangeAspect="1"/>
          </p:cNvPicPr>
          <p:nvPr>
            <p:ph idx="1"/>
            <a:videoFile r:link="rId1"/>
          </p:nvPr>
        </p:nvPicPr>
        <p:blipFill>
          <a:blip r:embed="rId3"/>
          <a:stretch>
            <a:fillRect/>
          </a:stretch>
        </p:blipFill>
        <p:spPr>
          <a:xfrm>
            <a:off x="2239963" y="1701800"/>
            <a:ext cx="7912100" cy="4470400"/>
          </a:xfrm>
          <a:prstGeom prst="rect">
            <a:avLst/>
          </a:prstGeom>
        </p:spPr>
      </p:pic>
    </p:spTree>
    <p:extLst>
      <p:ext uri="{BB962C8B-B14F-4D97-AF65-F5344CB8AC3E}">
        <p14:creationId xmlns:p14="http://schemas.microsoft.com/office/powerpoint/2010/main" val="60098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49F3-9C10-8756-5B98-6F147D19A6A0}"/>
              </a:ext>
            </a:extLst>
          </p:cNvPr>
          <p:cNvSpPr>
            <a:spLocks noGrp="1"/>
          </p:cNvSpPr>
          <p:nvPr>
            <p:ph type="title"/>
          </p:nvPr>
        </p:nvSpPr>
        <p:spPr/>
        <p:txBody>
          <a:bodyPr/>
          <a:lstStyle/>
          <a:p>
            <a:r>
              <a:rPr lang="en-US" dirty="0"/>
              <a:t>Skilled Nursing Facilities</a:t>
            </a:r>
          </a:p>
        </p:txBody>
      </p:sp>
      <p:pic>
        <p:nvPicPr>
          <p:cNvPr id="4" name="Online Media 3" title="Occupational Therapy in a Skilled Nursing Facility">
            <a:hlinkClick r:id="" action="ppaction://media"/>
            <a:extLst>
              <a:ext uri="{FF2B5EF4-FFF2-40B4-BE49-F238E27FC236}">
                <a16:creationId xmlns:a16="http://schemas.microsoft.com/office/drawing/2014/main" id="{2DB720B3-01E9-71B4-2813-A2DE48922594}"/>
              </a:ext>
            </a:extLst>
          </p:cNvPr>
          <p:cNvPicPr>
            <a:picLocks noGrp="1" noRot="1" noChangeAspect="1"/>
          </p:cNvPicPr>
          <p:nvPr>
            <p:ph idx="1"/>
            <a:videoFile r:link="rId1"/>
          </p:nvPr>
        </p:nvPicPr>
        <p:blipFill>
          <a:blip r:embed="rId3"/>
          <a:stretch>
            <a:fillRect/>
          </a:stretch>
        </p:blipFill>
        <p:spPr>
          <a:xfrm>
            <a:off x="2239963" y="1701800"/>
            <a:ext cx="7912100" cy="4470400"/>
          </a:xfrm>
          <a:prstGeom prst="rect">
            <a:avLst/>
          </a:prstGeom>
        </p:spPr>
      </p:pic>
    </p:spTree>
    <p:extLst>
      <p:ext uri="{BB962C8B-B14F-4D97-AF65-F5344CB8AC3E}">
        <p14:creationId xmlns:p14="http://schemas.microsoft.com/office/powerpoint/2010/main" val="30635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546D-B28C-CDBC-9779-5C1DD2F381B4}"/>
              </a:ext>
            </a:extLst>
          </p:cNvPr>
          <p:cNvSpPr>
            <a:spLocks noGrp="1"/>
          </p:cNvSpPr>
          <p:nvPr>
            <p:ph type="title"/>
          </p:nvPr>
        </p:nvSpPr>
        <p:spPr>
          <a:xfrm>
            <a:off x="1117309" y="76200"/>
            <a:ext cx="10157354" cy="838200"/>
          </a:xfrm>
        </p:spPr>
        <p:txBody>
          <a:bodyPr/>
          <a:lstStyle/>
          <a:p>
            <a:r>
              <a:rPr lang="en-US" dirty="0"/>
              <a:t>Summary</a:t>
            </a:r>
          </a:p>
        </p:txBody>
      </p:sp>
      <p:sp>
        <p:nvSpPr>
          <p:cNvPr id="3" name="Content Placeholder 2">
            <a:extLst>
              <a:ext uri="{FF2B5EF4-FFF2-40B4-BE49-F238E27FC236}">
                <a16:creationId xmlns:a16="http://schemas.microsoft.com/office/drawing/2014/main" id="{D2827B1C-639E-08FE-9B57-98D43389B8E3}"/>
              </a:ext>
            </a:extLst>
          </p:cNvPr>
          <p:cNvSpPr>
            <a:spLocks noGrp="1"/>
          </p:cNvSpPr>
          <p:nvPr>
            <p:ph idx="1"/>
          </p:nvPr>
        </p:nvSpPr>
        <p:spPr>
          <a:xfrm>
            <a:off x="379412" y="914400"/>
            <a:ext cx="11430000" cy="5715000"/>
          </a:xfrm>
        </p:spPr>
        <p:txBody>
          <a:bodyPr>
            <a:noAutofit/>
          </a:bodyPr>
          <a:lstStyle/>
          <a:p>
            <a:pPr marL="0" marR="0" algn="l">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Aside from each of the requirements for the videos, you must end with a 200-word minimum, 500-word maximum summary on what occupational therapy means to you. This summary can include things you have learned, why you have chosen this career path, and if you have any personal ties to occupational therapy. </a:t>
            </a:r>
          </a:p>
          <a:p>
            <a:pPr marL="0" marR="0" indent="0" algn="l">
              <a:spcBef>
                <a:spcPts val="0"/>
              </a:spcBef>
              <a:spcAft>
                <a:spcPts val="0"/>
              </a:spcAft>
              <a:buNone/>
            </a:pP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These job shadowing hours and summary completions are required to begin your courses within this program. You will not be permitted to start your course work until these are submitted. Any courses you miss until submitted will be counted as unexcused absences. Please see the student handbook for any polices related to unexcused absences. </a:t>
            </a:r>
          </a:p>
          <a:p>
            <a:r>
              <a:rPr lang="en-US" dirty="0">
                <a:latin typeface="Century Gothic" panose="020B0502020202020204" pitchFamily="34" charset="0"/>
              </a:rPr>
              <a:t>You must also complete the job shadowing form signature page and submit this with your typed summaries. </a:t>
            </a:r>
          </a:p>
        </p:txBody>
      </p:sp>
    </p:spTree>
    <p:extLst>
      <p:ext uri="{BB962C8B-B14F-4D97-AF65-F5344CB8AC3E}">
        <p14:creationId xmlns:p14="http://schemas.microsoft.com/office/powerpoint/2010/main" val="279849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6462-8975-D2D8-EEB0-BAB62EE1DEE7}"/>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557848D-033B-398E-D755-DE44BBDBF84C}"/>
              </a:ext>
            </a:extLst>
          </p:cNvPr>
          <p:cNvSpPr>
            <a:spLocks noGrp="1"/>
          </p:cNvSpPr>
          <p:nvPr>
            <p:ph idx="1"/>
          </p:nvPr>
        </p:nvSpPr>
        <p:spPr/>
        <p:txBody>
          <a:bodyPr/>
          <a:lstStyle/>
          <a:p>
            <a:r>
              <a:rPr lang="en-US" dirty="0"/>
              <a:t>If you have any questions relating to the program or job shadowing assignments, please feel free to reach out!</a:t>
            </a:r>
          </a:p>
          <a:p>
            <a:r>
              <a:rPr lang="en-US" dirty="0"/>
              <a:t>We are excited to have you in our program and can’t wait to meet you! </a:t>
            </a:r>
          </a:p>
          <a:p>
            <a:r>
              <a:rPr lang="en-US" dirty="0"/>
              <a:t>Academic Fieldwork Coordinator:</a:t>
            </a:r>
          </a:p>
          <a:p>
            <a:pPr lvl="1"/>
            <a:r>
              <a:rPr lang="en-US" dirty="0"/>
              <a:t>Rachael E. Trotter, COTA/L</a:t>
            </a:r>
          </a:p>
          <a:p>
            <a:pPr lvl="1"/>
            <a:r>
              <a:rPr lang="en-US" dirty="0"/>
              <a:t>Email: </a:t>
            </a:r>
            <a:r>
              <a:rPr lang="en-US" dirty="0" err="1"/>
              <a:t>rachaelt@</a:t>
            </a:r>
            <a:r>
              <a:rPr lang="en-US" err="1"/>
              <a:t>shawneecc</a:t>
            </a:r>
            <a:r>
              <a:rPr lang="en-US"/>
              <a:t>.edu</a:t>
            </a:r>
            <a:endParaRPr lang="en-US" dirty="0"/>
          </a:p>
          <a:p>
            <a:pPr lvl="1"/>
            <a:r>
              <a:rPr lang="en-US" dirty="0"/>
              <a:t>Phone: 618.942.6902</a:t>
            </a:r>
          </a:p>
          <a:p>
            <a:pPr lvl="1"/>
            <a:endParaRPr lang="en-US" dirty="0"/>
          </a:p>
        </p:txBody>
      </p:sp>
    </p:spTree>
    <p:extLst>
      <p:ext uri="{BB962C8B-B14F-4D97-AF65-F5344CB8AC3E}">
        <p14:creationId xmlns:p14="http://schemas.microsoft.com/office/powerpoint/2010/main" val="127159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8524-1898-515F-401A-C00E7E16DAEE}"/>
              </a:ext>
            </a:extLst>
          </p:cNvPr>
          <p:cNvSpPr>
            <a:spLocks noGrp="1"/>
          </p:cNvSpPr>
          <p:nvPr>
            <p:ph type="ctrTitle"/>
          </p:nvPr>
        </p:nvSpPr>
        <p:spPr/>
        <p:txBody>
          <a:bodyPr/>
          <a:lstStyle/>
          <a:p>
            <a:r>
              <a:rPr lang="en-US" dirty="0"/>
              <a:t>Welcome to Job Shadowing!</a:t>
            </a:r>
          </a:p>
        </p:txBody>
      </p:sp>
    </p:spTree>
    <p:extLst>
      <p:ext uri="{BB962C8B-B14F-4D97-AF65-F5344CB8AC3E}">
        <p14:creationId xmlns:p14="http://schemas.microsoft.com/office/powerpoint/2010/main" val="415023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r>
              <a:rPr lang="en-US" dirty="0"/>
              <a:t>Topics to Be Covered</a:t>
            </a:r>
          </a:p>
        </p:txBody>
      </p:sp>
      <p:sp>
        <p:nvSpPr>
          <p:cNvPr id="3" name="Content Placeholder 2"/>
          <p:cNvSpPr>
            <a:spLocks noGrp="1"/>
          </p:cNvSpPr>
          <p:nvPr>
            <p:ph idx="1"/>
          </p:nvPr>
        </p:nvSpPr>
        <p:spPr>
          <a:xfrm>
            <a:off x="1117309" y="1143000"/>
            <a:ext cx="10157354" cy="5486400"/>
          </a:xfrm>
        </p:spPr>
        <p:txBody>
          <a:bodyPr>
            <a:normAutofit/>
          </a:bodyPr>
          <a:lstStyle/>
          <a:p>
            <a:r>
              <a:rPr lang="en-US" dirty="0"/>
              <a:t>OTA Program &amp; Clinicals</a:t>
            </a:r>
          </a:p>
          <a:p>
            <a:r>
              <a:rPr lang="en-US" dirty="0"/>
              <a:t>What is Occupational Therapy?</a:t>
            </a:r>
          </a:p>
          <a:p>
            <a:r>
              <a:rPr lang="en-US" dirty="0"/>
              <a:t>Practice Settings</a:t>
            </a:r>
          </a:p>
          <a:p>
            <a:pPr lvl="1"/>
            <a:r>
              <a:rPr lang="en-US" dirty="0"/>
              <a:t>Pediatrics</a:t>
            </a:r>
          </a:p>
          <a:p>
            <a:pPr lvl="1"/>
            <a:r>
              <a:rPr lang="en-US" dirty="0"/>
              <a:t>Early Intervention</a:t>
            </a:r>
          </a:p>
          <a:p>
            <a:pPr lvl="1"/>
            <a:r>
              <a:rPr lang="en-US" dirty="0"/>
              <a:t>Inpatient</a:t>
            </a:r>
          </a:p>
          <a:p>
            <a:pPr lvl="1"/>
            <a:r>
              <a:rPr lang="en-US" dirty="0"/>
              <a:t>Outpatient</a:t>
            </a:r>
          </a:p>
          <a:p>
            <a:pPr lvl="1"/>
            <a:r>
              <a:rPr lang="en-US" dirty="0"/>
              <a:t>Industrial Rehabilitation</a:t>
            </a:r>
          </a:p>
          <a:p>
            <a:pPr lvl="1"/>
            <a:r>
              <a:rPr lang="en-US" dirty="0"/>
              <a:t>Mental Health</a:t>
            </a:r>
          </a:p>
          <a:p>
            <a:pPr lvl="1"/>
            <a:r>
              <a:rPr lang="en-US" dirty="0"/>
              <a:t>Skilled Nursing Facilities</a:t>
            </a:r>
          </a:p>
          <a:p>
            <a:r>
              <a:rPr lang="en-US" dirty="0"/>
              <a:t>Summary</a:t>
            </a: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normAutofit/>
          </a:bodyPr>
          <a:lstStyle/>
          <a:p>
            <a:r>
              <a:rPr lang="en-US" sz="3600" dirty="0"/>
              <a:t>Shawnee Community College OTA Program</a:t>
            </a:r>
          </a:p>
        </p:txBody>
      </p:sp>
      <p:sp>
        <p:nvSpPr>
          <p:cNvPr id="3" name="Content Placeholder 2"/>
          <p:cNvSpPr>
            <a:spLocks noGrp="1"/>
          </p:cNvSpPr>
          <p:nvPr>
            <p:ph idx="1"/>
          </p:nvPr>
        </p:nvSpPr>
        <p:spPr>
          <a:xfrm>
            <a:off x="303212" y="990600"/>
            <a:ext cx="11582400" cy="5715000"/>
          </a:xfrm>
        </p:spPr>
        <p:txBody>
          <a:bodyPr>
            <a:normAutofit/>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Students are admitted to the Occupational Therapy Assistant (OTA) Program and must meet all pre-admission requirements listed in the application packet prior to beginning to program. The program curriculum is comprised of eight general education courses, and eighteen OTA courses.  After all classes within the OTA curriculum and both level II fieldwork internships are completed, students graduate with an Associate of Applied Science Degree.</a:t>
            </a: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a:spcBef>
                <a:spcPts val="0"/>
              </a:spcBef>
            </a:pPr>
            <a:r>
              <a:rPr lang="en-US" sz="1800" dirty="0">
                <a:latin typeface="Arial" panose="020B0604020202020204" pitchFamily="34" charset="0"/>
                <a:ea typeface="Times New Roman" panose="02020603050405020304" pitchFamily="18" charset="0"/>
                <a:cs typeface="Times New Roman" panose="02020603050405020304" pitchFamily="18" charset="0"/>
              </a:rPr>
              <a:t>Due to the curriculum including courses with </a:t>
            </a:r>
            <a:r>
              <a:rPr lang="en-US" sz="1800" dirty="0" err="1">
                <a:latin typeface="Arial" panose="020B0604020202020204" pitchFamily="34" charset="0"/>
                <a:ea typeface="Times New Roman" panose="02020603050405020304" pitchFamily="18" charset="0"/>
                <a:cs typeface="Times New Roman" panose="02020603050405020304" pitchFamily="18" charset="0"/>
              </a:rPr>
              <a:t>clinicals</a:t>
            </a:r>
            <a:r>
              <a:rPr lang="en-US" sz="1800" dirty="0">
                <a:latin typeface="Arial" panose="020B0604020202020204" pitchFamily="34" charset="0"/>
                <a:ea typeface="Times New Roman" panose="02020603050405020304" pitchFamily="18" charset="0"/>
                <a:cs typeface="Times New Roman" panose="02020603050405020304" pitchFamily="18" charset="0"/>
              </a:rPr>
              <a:t> in each semester, 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raveling is an integral element of the program. Time commitment is significant in this intense curriculum and includes travel to OTA classes and </a:t>
            </a:r>
            <a:r>
              <a:rPr lang="en-US" sz="1800" dirty="0">
                <a:latin typeface="Arial" panose="020B0604020202020204" pitchFamily="34" charset="0"/>
                <a:ea typeface="Times New Roman" panose="02020603050405020304" pitchFamily="18" charset="0"/>
                <a:cs typeface="Times New Roman" panose="02020603050405020304" pitchFamily="18" charset="0"/>
              </a:rPr>
              <a:t>clinical</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assignments. Efforts are made to minimize travel where possible, accomplished by grouping classes and incorporating web-based instruction into coursework</a:t>
            </a:r>
            <a:r>
              <a:rPr lang="en-US" sz="1800" dirty="0">
                <a:latin typeface="Arial" panose="020B0604020202020204" pitchFamily="34" charset="0"/>
                <a:ea typeface="Times New Roman" panose="02020603050405020304" pitchFamily="18" charset="0"/>
                <a:cs typeface="Times New Roman" panose="02020603050405020304" pitchFamily="18" charset="0"/>
              </a:rPr>
              <a:t>. The OTA courses include a combination of lecture, clinical, and hands-on laboratory components.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OTA program is full-time only, with courses offered in specific sequence. All OTA courses in a semester must be taken and passed in sequential order in order to progress to any further OTA coursework. Both OTA and general education courses must be passed with a grade of "C" or </a:t>
            </a:r>
            <a:r>
              <a:rPr lang="en-US" sz="1800" dirty="0">
                <a:latin typeface="Arial" panose="020B0604020202020204" pitchFamily="34" charset="0"/>
                <a:ea typeface="Times New Roman" panose="02020603050405020304" pitchFamily="18" charset="0"/>
                <a:cs typeface="Times New Roman" panose="02020603050405020304" pitchFamily="18" charset="0"/>
              </a:rPr>
              <a:t>higher</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unless specifically stated in the course description and course syllabus.</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program is designed to be completed within two academic years, including one summer session.</a:t>
            </a: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Supervised Level II Fieldwork comprises a minimum of 560 hours (16 full-time weeks) of the final semester. Be sure you are prepared for this for the final semester. </a:t>
            </a:r>
            <a:endParaRPr lang="en-US" dirty="0"/>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1CE2-5522-5DDC-74A0-9C2650B333A7}"/>
              </a:ext>
            </a:extLst>
          </p:cNvPr>
          <p:cNvSpPr>
            <a:spLocks noGrp="1"/>
          </p:cNvSpPr>
          <p:nvPr>
            <p:ph type="title"/>
          </p:nvPr>
        </p:nvSpPr>
        <p:spPr/>
        <p:txBody>
          <a:bodyPr/>
          <a:lstStyle/>
          <a:p>
            <a:r>
              <a:rPr lang="en-US" dirty="0"/>
              <a:t>Job Shadowing Assignment</a:t>
            </a:r>
          </a:p>
        </p:txBody>
      </p:sp>
      <p:sp>
        <p:nvSpPr>
          <p:cNvPr id="3" name="Content Placeholder 2">
            <a:extLst>
              <a:ext uri="{FF2B5EF4-FFF2-40B4-BE49-F238E27FC236}">
                <a16:creationId xmlns:a16="http://schemas.microsoft.com/office/drawing/2014/main" id="{D29D16CF-FDEC-09B7-32C8-3020F7F45740}"/>
              </a:ext>
            </a:extLst>
          </p:cNvPr>
          <p:cNvSpPr>
            <a:spLocks noGrp="1"/>
          </p:cNvSpPr>
          <p:nvPr>
            <p:ph idx="1"/>
          </p:nvPr>
        </p:nvSpPr>
        <p:spPr/>
        <p:txBody>
          <a:bodyPr/>
          <a:lstStyle/>
          <a:p>
            <a:r>
              <a:rPr lang="en-US" dirty="0"/>
              <a:t>For each of the upcoming videos (8 total), you must type a summary which includes the following requirements:</a:t>
            </a:r>
          </a:p>
          <a:p>
            <a:pPr lvl="1"/>
            <a:r>
              <a:rPr lang="en-US" dirty="0">
                <a:effectLst/>
                <a:latin typeface="Century Gothic" panose="020B0502020202020204" pitchFamily="34" charset="0"/>
                <a:ea typeface="Calibri" panose="020F0502020204030204" pitchFamily="34" charset="0"/>
                <a:cs typeface="Times New Roman" panose="02020603050405020304" pitchFamily="18" charset="0"/>
              </a:rPr>
              <a:t>Length of Video</a:t>
            </a:r>
          </a:p>
          <a:p>
            <a:pPr lvl="1"/>
            <a:r>
              <a:rPr lang="en-US" dirty="0">
                <a:effectLst/>
                <a:latin typeface="Century Gothic" panose="020B0502020202020204" pitchFamily="34" charset="0"/>
                <a:ea typeface="Calibri" panose="020F0502020204030204" pitchFamily="34" charset="0"/>
                <a:cs typeface="Times New Roman" panose="02020603050405020304" pitchFamily="18" charset="0"/>
              </a:rPr>
              <a:t>Author of Video</a:t>
            </a:r>
          </a:p>
          <a:p>
            <a:pPr lvl="1"/>
            <a:r>
              <a:rPr lang="en-US" dirty="0">
                <a:effectLst/>
                <a:latin typeface="Century Gothic" panose="020B0502020202020204" pitchFamily="34" charset="0"/>
                <a:ea typeface="Calibri" panose="020F0502020204030204" pitchFamily="34" charset="0"/>
                <a:cs typeface="Times New Roman" panose="02020603050405020304" pitchFamily="18" charset="0"/>
              </a:rPr>
              <a:t>Video Title</a:t>
            </a:r>
          </a:p>
          <a:p>
            <a:pPr lvl="1"/>
            <a:r>
              <a:rPr lang="en-US" dirty="0">
                <a:effectLst/>
                <a:latin typeface="Century Gothic" panose="020B0502020202020204" pitchFamily="34" charset="0"/>
                <a:ea typeface="Calibri" panose="020F0502020204030204" pitchFamily="34" charset="0"/>
                <a:cs typeface="Times New Roman" panose="02020603050405020304" pitchFamily="18" charset="0"/>
              </a:rPr>
              <a:t>Brief Summary (in your own words): 75 word minimum (minimum word count does not include the length, author, or title of the video). </a:t>
            </a:r>
          </a:p>
          <a:p>
            <a:pPr lvl="1"/>
            <a:endParaRPr lang="en-US" dirty="0"/>
          </a:p>
        </p:txBody>
      </p:sp>
    </p:spTree>
    <p:extLst>
      <p:ext uri="{BB962C8B-B14F-4D97-AF65-F5344CB8AC3E}">
        <p14:creationId xmlns:p14="http://schemas.microsoft.com/office/powerpoint/2010/main" val="61370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Occupational Therapy?</a:t>
            </a:r>
          </a:p>
        </p:txBody>
      </p:sp>
      <p:sp>
        <p:nvSpPr>
          <p:cNvPr id="3" name="Content Placeholder 2"/>
          <p:cNvSpPr>
            <a:spLocks noGrp="1"/>
          </p:cNvSpPr>
          <p:nvPr>
            <p:ph idx="1"/>
          </p:nvPr>
        </p:nvSpPr>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Occupation may be defined as the ordinary things we do each day to work, to play, and to take care of ourselves. Occupational therapy is based on the idea that our personal identity and feeling of value is closely tied to what we can do. </a:t>
            </a: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practice of occupational therapy utilizes the therapeutic use of purposeful and meaningful occupations in treatment, as well as focusing on these occupations as the goal of treatment. </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occupational therapy practitioner works with people who are limited by physical injury or illness, psychosocial dysfunction, developmental or learning disabilities, poverty and cultural differences, or the aging process in order to maximize independence, prevent disability, and maintain health. </a:t>
            </a: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occupational therapy assistant is an integral part of the rehabilitation team focused on providing optimum patient care. Occupational therapy assistants, supervised by occupational therapists, possess the technical skills to provide services to individuals of all ages who have physical, psychological, or developmental disabilities</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BB83-212E-7B43-47E1-6E33F2A9D8F9}"/>
              </a:ext>
            </a:extLst>
          </p:cNvPr>
          <p:cNvSpPr>
            <a:spLocks noGrp="1"/>
          </p:cNvSpPr>
          <p:nvPr>
            <p:ph type="title"/>
          </p:nvPr>
        </p:nvSpPr>
        <p:spPr>
          <a:xfrm>
            <a:off x="1726261" y="76200"/>
            <a:ext cx="8939503" cy="1397000"/>
          </a:xfrm>
        </p:spPr>
        <p:txBody>
          <a:bodyPr/>
          <a:lstStyle/>
          <a:p>
            <a:r>
              <a:rPr lang="en-US" dirty="0"/>
              <a:t>What is Occupational Therapy?</a:t>
            </a:r>
          </a:p>
        </p:txBody>
      </p:sp>
      <p:pic>
        <p:nvPicPr>
          <p:cNvPr id="4" name="Online Media 3" title="What is Occupational Therapy, and When Do You Need It?">
            <a:hlinkClick r:id="" action="ppaction://media"/>
            <a:extLst>
              <a:ext uri="{FF2B5EF4-FFF2-40B4-BE49-F238E27FC236}">
                <a16:creationId xmlns:a16="http://schemas.microsoft.com/office/drawing/2014/main" id="{9FB03B62-77C2-F5F9-6018-F5D3C1F0A03D}"/>
              </a:ext>
            </a:extLst>
          </p:cNvPr>
          <p:cNvPicPr>
            <a:picLocks noGrp="1" noRot="1" noChangeAspect="1"/>
          </p:cNvPicPr>
          <p:nvPr>
            <p:ph idx="1"/>
            <a:videoFile r:link="rId1"/>
          </p:nvPr>
        </p:nvPicPr>
        <p:blipFill>
          <a:blip r:embed="rId3"/>
          <a:stretch>
            <a:fillRect/>
          </a:stretch>
        </p:blipFill>
        <p:spPr>
          <a:xfrm>
            <a:off x="2239963" y="1701800"/>
            <a:ext cx="7912100" cy="4470400"/>
          </a:xfrm>
          <a:prstGeom prst="rect">
            <a:avLst/>
          </a:prstGeom>
        </p:spPr>
      </p:pic>
    </p:spTree>
    <p:extLst>
      <p:ext uri="{BB962C8B-B14F-4D97-AF65-F5344CB8AC3E}">
        <p14:creationId xmlns:p14="http://schemas.microsoft.com/office/powerpoint/2010/main" val="27787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Settings</a:t>
            </a:r>
          </a:p>
        </p:txBody>
      </p:sp>
      <p:sp>
        <p:nvSpPr>
          <p:cNvPr id="3" name="Content Placeholder 2"/>
          <p:cNvSpPr>
            <a:spLocks noGrp="1"/>
          </p:cNvSpPr>
          <p:nvPr>
            <p:ph idx="1"/>
          </p:nvPr>
        </p:nvSpPr>
        <p:spPr/>
        <p:txBody>
          <a:bodyPr>
            <a:normAutofit lnSpcReduction="10000"/>
          </a:bodyPr>
          <a:lstStyle/>
          <a:p>
            <a:r>
              <a:rPr lang="en-US" dirty="0"/>
              <a:t>There are multiple practice settings within occupational therapy. This is a great benefit of this profession.  </a:t>
            </a:r>
          </a:p>
          <a:p>
            <a:r>
              <a:rPr lang="en-US" dirty="0">
                <a:effectLst/>
                <a:latin typeface="Century Gothic" panose="020B0502020202020204" pitchFamily="34" charset="0"/>
                <a:ea typeface="Times New Roman" panose="02020603050405020304" pitchFamily="18" charset="0"/>
                <a:cs typeface="Times New Roman" panose="02020603050405020304" pitchFamily="18" charset="0"/>
              </a:rPr>
              <a:t>Occupational therapy serves a diverse population in a variety of settings such as hospitals and clinics, rehabilitation facilities, long-term care facilities, extended care facilities, sheltered workshops, schools and camps, private homes, and community agencies.</a:t>
            </a:r>
          </a:p>
          <a:p>
            <a:r>
              <a:rPr lang="en-US" dirty="0">
                <a:latin typeface="Century Gothic" panose="020B0502020202020204" pitchFamily="34" charset="0"/>
                <a:cs typeface="Times New Roman" panose="02020603050405020304" pitchFamily="18" charset="0"/>
              </a:rPr>
              <a:t>We are going to look at some of the main practice settings in this area to give you an idea of things you might be exposed to while on your clinicals. </a:t>
            </a:r>
          </a:p>
          <a:p>
            <a:r>
              <a:rPr lang="en-US" dirty="0">
                <a:latin typeface="Century Gothic" panose="020B0502020202020204" pitchFamily="34" charset="0"/>
                <a:cs typeface="Times New Roman" panose="02020603050405020304" pitchFamily="18" charset="0"/>
              </a:rPr>
              <a:t>You will be trained in all practice settings, regardless of the practice setting you prefer to work in. </a:t>
            </a:r>
            <a:endParaRPr lang="en-US" dirty="0">
              <a:latin typeface="Century Gothic" panose="020B0502020202020204" pitchFamily="34" charset="0"/>
            </a:endParaRP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Pediatrics</a:t>
            </a:r>
          </a:p>
        </p:txBody>
      </p:sp>
      <p:pic>
        <p:nvPicPr>
          <p:cNvPr id="4" name="Online Media 3" title="A Day in the Life with Occupational Therapist Lauren Papania">
            <a:hlinkClick r:id="" action="ppaction://media"/>
            <a:extLst>
              <a:ext uri="{FF2B5EF4-FFF2-40B4-BE49-F238E27FC236}">
                <a16:creationId xmlns:a16="http://schemas.microsoft.com/office/drawing/2014/main" id="{92F730D4-436A-6A46-F75C-E59677460F40}"/>
              </a:ext>
            </a:extLst>
          </p:cNvPr>
          <p:cNvPicPr>
            <a:picLocks noGrp="1" noRot="1" noChangeAspect="1"/>
          </p:cNvPicPr>
          <p:nvPr>
            <p:ph idx="1"/>
            <a:videoFile r:link="rId1"/>
          </p:nvPr>
        </p:nvPicPr>
        <p:blipFill>
          <a:blip r:embed="rId3"/>
          <a:stretch>
            <a:fillRect/>
          </a:stretch>
        </p:blipFill>
        <p:spPr>
          <a:xfrm>
            <a:off x="2239963" y="1701800"/>
            <a:ext cx="7912100" cy="4470400"/>
          </a:xfrm>
          <a:prstGeom prst="rect">
            <a:avLst/>
          </a:prstGeom>
        </p:spPr>
      </p:pic>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Template>
  <TotalTime>86</TotalTime>
  <Words>875</Words>
  <Application>Microsoft Office PowerPoint</Application>
  <PresentationFormat>Custom</PresentationFormat>
  <Paragraphs>59</Paragraphs>
  <Slides>17</Slides>
  <Notes>1</Notes>
  <HiddenSlides>0</HiddenSlides>
  <MMClips>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Welcome back to school presentation</vt:lpstr>
      <vt:lpstr>Shawnee Community College</vt:lpstr>
      <vt:lpstr>Welcome to Job Shadowing!</vt:lpstr>
      <vt:lpstr>Topics to Be Covered</vt:lpstr>
      <vt:lpstr>Shawnee Community College OTA Program</vt:lpstr>
      <vt:lpstr>Job Shadowing Assignment</vt:lpstr>
      <vt:lpstr>What is Occupational Therapy?</vt:lpstr>
      <vt:lpstr>What is Occupational Therapy?</vt:lpstr>
      <vt:lpstr>Practice Settings</vt:lpstr>
      <vt:lpstr>Pediatrics</vt:lpstr>
      <vt:lpstr>Early Intervention</vt:lpstr>
      <vt:lpstr>Inpatient</vt:lpstr>
      <vt:lpstr>Outpatient</vt:lpstr>
      <vt:lpstr>Industrial Rehabilitation</vt:lpstr>
      <vt:lpstr>Mental Health</vt:lpstr>
      <vt:lpstr>Skilled Nursing Facilities</vt:lpstr>
      <vt:lpstr>Summary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Illinois Collegiate Common Market</dc:title>
  <dc:creator>Rachael Trotter</dc:creator>
  <cp:lastModifiedBy>Rachael Trotter</cp:lastModifiedBy>
  <cp:revision>4</cp:revision>
  <dcterms:created xsi:type="dcterms:W3CDTF">2023-01-24T18:49:49Z</dcterms:created>
  <dcterms:modified xsi:type="dcterms:W3CDTF">2024-05-06T15:34:13Z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